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BC87B0D-4AD3-4314-B3B2-5DCC6C9FDDA0}"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5EE9BD-2D66-41A6-A3A5-4FF8FEFEDCD0}" type="slidenum">
              <a:rPr lang="ar-IQ" smtClean="0"/>
              <a:t>‹#›</a:t>
            </a:fld>
            <a:endParaRPr lang="ar-IQ"/>
          </a:p>
        </p:txBody>
      </p:sp>
    </p:spTree>
    <p:extLst>
      <p:ext uri="{BB962C8B-B14F-4D97-AF65-F5344CB8AC3E}">
        <p14:creationId xmlns:p14="http://schemas.microsoft.com/office/powerpoint/2010/main" val="1769370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BC87B0D-4AD3-4314-B3B2-5DCC6C9FDDA0}"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5EE9BD-2D66-41A6-A3A5-4FF8FEFEDCD0}" type="slidenum">
              <a:rPr lang="ar-IQ" smtClean="0"/>
              <a:t>‹#›</a:t>
            </a:fld>
            <a:endParaRPr lang="ar-IQ"/>
          </a:p>
        </p:txBody>
      </p:sp>
    </p:spTree>
    <p:extLst>
      <p:ext uri="{BB962C8B-B14F-4D97-AF65-F5344CB8AC3E}">
        <p14:creationId xmlns:p14="http://schemas.microsoft.com/office/powerpoint/2010/main" val="3398873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BC87B0D-4AD3-4314-B3B2-5DCC6C9FDDA0}"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5EE9BD-2D66-41A6-A3A5-4FF8FEFEDCD0}" type="slidenum">
              <a:rPr lang="ar-IQ" smtClean="0"/>
              <a:t>‹#›</a:t>
            </a:fld>
            <a:endParaRPr lang="ar-IQ"/>
          </a:p>
        </p:txBody>
      </p:sp>
    </p:spTree>
    <p:extLst>
      <p:ext uri="{BB962C8B-B14F-4D97-AF65-F5344CB8AC3E}">
        <p14:creationId xmlns:p14="http://schemas.microsoft.com/office/powerpoint/2010/main" val="3609926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BC87B0D-4AD3-4314-B3B2-5DCC6C9FDDA0}"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5EE9BD-2D66-41A6-A3A5-4FF8FEFEDCD0}" type="slidenum">
              <a:rPr lang="ar-IQ" smtClean="0"/>
              <a:t>‹#›</a:t>
            </a:fld>
            <a:endParaRPr lang="ar-IQ"/>
          </a:p>
        </p:txBody>
      </p:sp>
    </p:spTree>
    <p:extLst>
      <p:ext uri="{BB962C8B-B14F-4D97-AF65-F5344CB8AC3E}">
        <p14:creationId xmlns:p14="http://schemas.microsoft.com/office/powerpoint/2010/main" val="910797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BC87B0D-4AD3-4314-B3B2-5DCC6C9FDDA0}"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C5EE9BD-2D66-41A6-A3A5-4FF8FEFEDCD0}" type="slidenum">
              <a:rPr lang="ar-IQ" smtClean="0"/>
              <a:t>‹#›</a:t>
            </a:fld>
            <a:endParaRPr lang="ar-IQ"/>
          </a:p>
        </p:txBody>
      </p:sp>
    </p:spTree>
    <p:extLst>
      <p:ext uri="{BB962C8B-B14F-4D97-AF65-F5344CB8AC3E}">
        <p14:creationId xmlns:p14="http://schemas.microsoft.com/office/powerpoint/2010/main" val="802194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BC87B0D-4AD3-4314-B3B2-5DCC6C9FDDA0}"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C5EE9BD-2D66-41A6-A3A5-4FF8FEFEDCD0}" type="slidenum">
              <a:rPr lang="ar-IQ" smtClean="0"/>
              <a:t>‹#›</a:t>
            </a:fld>
            <a:endParaRPr lang="ar-IQ"/>
          </a:p>
        </p:txBody>
      </p:sp>
    </p:spTree>
    <p:extLst>
      <p:ext uri="{BB962C8B-B14F-4D97-AF65-F5344CB8AC3E}">
        <p14:creationId xmlns:p14="http://schemas.microsoft.com/office/powerpoint/2010/main" val="1722807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BC87B0D-4AD3-4314-B3B2-5DCC6C9FDDA0}" type="datetimeFigureOut">
              <a:rPr lang="ar-IQ" smtClean="0"/>
              <a:t>13/01/1441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C5EE9BD-2D66-41A6-A3A5-4FF8FEFEDCD0}" type="slidenum">
              <a:rPr lang="ar-IQ" smtClean="0"/>
              <a:t>‹#›</a:t>
            </a:fld>
            <a:endParaRPr lang="ar-IQ"/>
          </a:p>
        </p:txBody>
      </p:sp>
    </p:spTree>
    <p:extLst>
      <p:ext uri="{BB962C8B-B14F-4D97-AF65-F5344CB8AC3E}">
        <p14:creationId xmlns:p14="http://schemas.microsoft.com/office/powerpoint/2010/main" val="976945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BC87B0D-4AD3-4314-B3B2-5DCC6C9FDDA0}" type="datetimeFigureOut">
              <a:rPr lang="ar-IQ" smtClean="0"/>
              <a:t>13/01/1441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C5EE9BD-2D66-41A6-A3A5-4FF8FEFEDCD0}" type="slidenum">
              <a:rPr lang="ar-IQ" smtClean="0"/>
              <a:t>‹#›</a:t>
            </a:fld>
            <a:endParaRPr lang="ar-IQ"/>
          </a:p>
        </p:txBody>
      </p:sp>
    </p:spTree>
    <p:extLst>
      <p:ext uri="{BB962C8B-B14F-4D97-AF65-F5344CB8AC3E}">
        <p14:creationId xmlns:p14="http://schemas.microsoft.com/office/powerpoint/2010/main" val="202855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BC87B0D-4AD3-4314-B3B2-5DCC6C9FDDA0}" type="datetimeFigureOut">
              <a:rPr lang="ar-IQ" smtClean="0"/>
              <a:t>13/01/1441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C5EE9BD-2D66-41A6-A3A5-4FF8FEFEDCD0}" type="slidenum">
              <a:rPr lang="ar-IQ" smtClean="0"/>
              <a:t>‹#›</a:t>
            </a:fld>
            <a:endParaRPr lang="ar-IQ"/>
          </a:p>
        </p:txBody>
      </p:sp>
    </p:spTree>
    <p:extLst>
      <p:ext uri="{BB962C8B-B14F-4D97-AF65-F5344CB8AC3E}">
        <p14:creationId xmlns:p14="http://schemas.microsoft.com/office/powerpoint/2010/main" val="845399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BC87B0D-4AD3-4314-B3B2-5DCC6C9FDDA0}"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C5EE9BD-2D66-41A6-A3A5-4FF8FEFEDCD0}" type="slidenum">
              <a:rPr lang="ar-IQ" smtClean="0"/>
              <a:t>‹#›</a:t>
            </a:fld>
            <a:endParaRPr lang="ar-IQ"/>
          </a:p>
        </p:txBody>
      </p:sp>
    </p:spTree>
    <p:extLst>
      <p:ext uri="{BB962C8B-B14F-4D97-AF65-F5344CB8AC3E}">
        <p14:creationId xmlns:p14="http://schemas.microsoft.com/office/powerpoint/2010/main" val="285934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BC87B0D-4AD3-4314-B3B2-5DCC6C9FDDA0}"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C5EE9BD-2D66-41A6-A3A5-4FF8FEFEDCD0}" type="slidenum">
              <a:rPr lang="ar-IQ" smtClean="0"/>
              <a:t>‹#›</a:t>
            </a:fld>
            <a:endParaRPr lang="ar-IQ"/>
          </a:p>
        </p:txBody>
      </p:sp>
    </p:spTree>
    <p:extLst>
      <p:ext uri="{BB962C8B-B14F-4D97-AF65-F5344CB8AC3E}">
        <p14:creationId xmlns:p14="http://schemas.microsoft.com/office/powerpoint/2010/main" val="2852822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BC87B0D-4AD3-4314-B3B2-5DCC6C9FDDA0}" type="datetimeFigureOut">
              <a:rPr lang="ar-IQ" smtClean="0"/>
              <a:t>13/01/1441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C5EE9BD-2D66-41A6-A3A5-4FF8FEFEDCD0}" type="slidenum">
              <a:rPr lang="ar-IQ" smtClean="0"/>
              <a:t>‹#›</a:t>
            </a:fld>
            <a:endParaRPr lang="ar-IQ"/>
          </a:p>
        </p:txBody>
      </p:sp>
    </p:spTree>
    <p:extLst>
      <p:ext uri="{BB962C8B-B14F-4D97-AF65-F5344CB8AC3E}">
        <p14:creationId xmlns:p14="http://schemas.microsoft.com/office/powerpoint/2010/main" val="2920054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88641"/>
            <a:ext cx="8784976" cy="1440159"/>
          </a:xfrm>
        </p:spPr>
        <p:txBody>
          <a:bodyPr>
            <a:normAutofit/>
          </a:bodyPr>
          <a:lstStyle/>
          <a:p>
            <a:r>
              <a:rPr lang="ar-IQ" sz="3600" b="1" dirty="0" smtClean="0">
                <a:solidFill>
                  <a:srgbClr val="C00000"/>
                </a:solidFill>
                <a:effectLst/>
                <a:ea typeface="Times New Roman"/>
                <a:cs typeface="Simplified Arabic"/>
              </a:rPr>
              <a:t>خامساً : مهارة الدحرجة والجري بالكرة</a:t>
            </a:r>
            <a:br>
              <a:rPr lang="ar-IQ" sz="3600" b="1" dirty="0" smtClean="0">
                <a:solidFill>
                  <a:srgbClr val="C00000"/>
                </a:solidFill>
                <a:effectLst/>
                <a:ea typeface="Times New Roman"/>
                <a:cs typeface="Simplified Arabic"/>
              </a:rPr>
            </a:br>
            <a:r>
              <a:rPr lang="ar-IQ" sz="2800" b="1" dirty="0" smtClean="0">
                <a:solidFill>
                  <a:srgbClr val="C00000"/>
                </a:solidFill>
                <a:effectLst/>
                <a:ea typeface="Times New Roman"/>
                <a:cs typeface="Simplified Arabic"/>
              </a:rPr>
              <a:t>(</a:t>
            </a:r>
            <a:r>
              <a:rPr lang="ar-IQ" sz="3600" b="1" dirty="0" smtClean="0">
                <a:solidFill>
                  <a:srgbClr val="C00000"/>
                </a:solidFill>
                <a:effectLst/>
                <a:ea typeface="Times New Roman"/>
                <a:cs typeface="Simplified Arabic"/>
              </a:rPr>
              <a:t> </a:t>
            </a:r>
            <a:r>
              <a:rPr lang="en-US" sz="2800" b="1" dirty="0" smtClean="0">
                <a:solidFill>
                  <a:srgbClr val="C00000"/>
                </a:solidFill>
                <a:effectLst/>
                <a:latin typeface="Simplified Arabic"/>
                <a:ea typeface="Times New Roman"/>
              </a:rPr>
              <a:t>Rolling skill and running ball</a:t>
            </a:r>
            <a:r>
              <a:rPr lang="ar-IQ" sz="2800" b="1" dirty="0" smtClean="0">
                <a:solidFill>
                  <a:srgbClr val="C00000"/>
                </a:solidFill>
                <a:effectLst/>
                <a:latin typeface="Simplified Arabic"/>
                <a:ea typeface="Times New Roman"/>
              </a:rPr>
              <a:t> )</a:t>
            </a:r>
            <a:endParaRPr lang="ar-IQ" sz="3600" dirty="0"/>
          </a:p>
        </p:txBody>
      </p:sp>
      <p:sp>
        <p:nvSpPr>
          <p:cNvPr id="3" name="عنوان فرعي 2"/>
          <p:cNvSpPr>
            <a:spLocks noGrp="1"/>
          </p:cNvSpPr>
          <p:nvPr>
            <p:ph type="subTitle" idx="1"/>
          </p:nvPr>
        </p:nvSpPr>
        <p:spPr>
          <a:xfrm>
            <a:off x="179512" y="1700808"/>
            <a:ext cx="8784976" cy="5040560"/>
          </a:xfrm>
        </p:spPr>
        <p:txBody>
          <a:bodyPr>
            <a:normAutofit/>
          </a:bodyPr>
          <a:lstStyle/>
          <a:p>
            <a:pPr algn="just"/>
            <a:r>
              <a:rPr lang="ar-IQ" dirty="0" smtClean="0">
                <a:solidFill>
                  <a:schemeClr val="tx1"/>
                </a:solidFill>
                <a:effectLst/>
                <a:latin typeface="Times New Roman"/>
                <a:ea typeface="Times New Roman"/>
                <a:cs typeface="Simplified Arabic"/>
              </a:rPr>
              <a:t>   </a:t>
            </a:r>
          </a:p>
          <a:p>
            <a:pPr algn="just"/>
            <a:r>
              <a:rPr lang="ar-IQ" dirty="0">
                <a:solidFill>
                  <a:schemeClr val="tx1"/>
                </a:solidFill>
                <a:latin typeface="Times New Roman"/>
                <a:ea typeface="Times New Roman"/>
                <a:cs typeface="Simplified Arabic"/>
              </a:rPr>
              <a:t> </a:t>
            </a:r>
            <a:r>
              <a:rPr lang="ar-IQ" dirty="0" smtClean="0">
                <a:solidFill>
                  <a:schemeClr val="tx1"/>
                </a:solidFill>
                <a:latin typeface="Times New Roman"/>
                <a:ea typeface="Times New Roman"/>
                <a:cs typeface="Simplified Arabic"/>
              </a:rPr>
              <a:t>     </a:t>
            </a:r>
            <a:r>
              <a:rPr lang="ar-IQ" dirty="0" smtClean="0">
                <a:solidFill>
                  <a:schemeClr val="tx1"/>
                </a:solidFill>
                <a:effectLst/>
                <a:latin typeface="Times New Roman"/>
                <a:ea typeface="Times New Roman"/>
                <a:cs typeface="Simplified Arabic"/>
              </a:rPr>
              <a:t>تعد الدحرجة بالكرة من أساسيات كرة القدم الفنية والتي تعني التحرك بالكرة إلى الأمام بدفعها بقدم اللاعب والتحكم بها وتستخدم كوسيلة للوصول إلى غاية معينة يبتغيها اللاعب . </a:t>
            </a:r>
            <a:endParaRPr lang="en-US" dirty="0" smtClean="0">
              <a:solidFill>
                <a:schemeClr val="tx1"/>
              </a:solidFill>
              <a:effectLst/>
              <a:latin typeface="Times New Roman"/>
              <a:ea typeface="Times New Roman"/>
              <a:cs typeface="Simplified Arabic"/>
            </a:endParaRPr>
          </a:p>
          <a:p>
            <a:pPr algn="just"/>
            <a:r>
              <a:rPr lang="ar-IQ" dirty="0" smtClean="0">
                <a:solidFill>
                  <a:schemeClr val="tx1"/>
                </a:solidFill>
                <a:effectLst/>
                <a:latin typeface="Times New Roman"/>
                <a:ea typeface="Times New Roman"/>
                <a:cs typeface="Simplified Arabic"/>
              </a:rPr>
              <a:t>وهي مهارة ليست بالسهلة كما يتصورها بعضهم فالدحرجة أو الجري غير المنظم يسبب تعباً وجهداً إضافياً للاعب كذلك يؤخر الفريق في أداء وتنفيذ خطط اللعب بالسرعة المطلوبة ويجعل الفريق الأخر ينظم نفسه من جديد .</a:t>
            </a:r>
            <a:endParaRPr lang="en-US" dirty="0" smtClean="0">
              <a:solidFill>
                <a:schemeClr val="tx1"/>
              </a:solidFill>
              <a:effectLst/>
              <a:latin typeface="Times New Roman"/>
              <a:ea typeface="Times New Roman"/>
              <a:cs typeface="Simplified Arabic"/>
            </a:endParaRPr>
          </a:p>
          <a:p>
            <a:pPr algn="just"/>
            <a:endParaRPr lang="ar-IQ" dirty="0">
              <a:solidFill>
                <a:schemeClr val="tx1"/>
              </a:solidFill>
            </a:endParaRPr>
          </a:p>
        </p:txBody>
      </p:sp>
    </p:spTree>
    <p:extLst>
      <p:ext uri="{BB962C8B-B14F-4D97-AF65-F5344CB8AC3E}">
        <p14:creationId xmlns:p14="http://schemas.microsoft.com/office/powerpoint/2010/main" val="378938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856984" cy="6480720"/>
          </a:xfrm>
        </p:spPr>
        <p:txBody>
          <a:bodyPr>
            <a:normAutofit fontScale="85000" lnSpcReduction="10000"/>
          </a:bodyPr>
          <a:lstStyle/>
          <a:p>
            <a:pPr marL="0" indent="0" algn="just">
              <a:buNone/>
            </a:pPr>
            <a:r>
              <a:rPr lang="ar-IQ" sz="3600" b="1" dirty="0" smtClean="0">
                <a:solidFill>
                  <a:srgbClr val="7030A0"/>
                </a:solidFill>
                <a:effectLst/>
                <a:latin typeface="Times New Roman"/>
                <a:ea typeface="Times New Roman"/>
                <a:cs typeface="Simplified Arabic"/>
              </a:rPr>
              <a:t>* أهداف استخدام مهارة الدحرجة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1- تستخدم لاجتياز الخصم والتخلص منه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2- اختراق صفوف الدفاع والقيام بالمناولة أو التهديف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3- الاحتفاظ بالكرة لتأخير اللعب وكسب الوقت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4- لتنظيم لعب الفريق وإبقاء الكرة مع الفريق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5- عندما يريد اللاعب التقدم بالكرة في مساحة خالية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6- يمكن أن تكون سلاحاً فعالاً أمام المدافعين الذين يستخدمون مصيدة التسلّل .</a:t>
            </a:r>
          </a:p>
          <a:p>
            <a:pPr marL="0" indent="0" algn="just">
              <a:buNone/>
            </a:pPr>
            <a:r>
              <a:rPr lang="ar-IQ" dirty="0" smtClean="0">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lgn="just">
              <a:buNone/>
            </a:pPr>
            <a:r>
              <a:rPr lang="ar-IQ" sz="3600" b="1" dirty="0" smtClean="0">
                <a:solidFill>
                  <a:srgbClr val="7030A0"/>
                </a:solidFill>
                <a:effectLst/>
                <a:latin typeface="Times New Roman"/>
                <a:ea typeface="Times New Roman"/>
                <a:cs typeface="Simplified Arabic"/>
              </a:rPr>
              <a:t>* الأسس المهمة في مهارة الدحرجة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أ- المحافظة على الكرة على بعد مناسب من قدم اللاعب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ب- المحافظة على التوازن لأجل التحرك لكلا الاتجاهين بسهولة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ج-عدم تركيز النظر على الكرة فقط بل لابد من رفع الرأس لرؤية اللاعبين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buNone/>
            </a:pPr>
            <a:endParaRPr lang="ar-IQ" dirty="0"/>
          </a:p>
        </p:txBody>
      </p:sp>
    </p:spTree>
    <p:extLst>
      <p:ext uri="{BB962C8B-B14F-4D97-AF65-F5344CB8AC3E}">
        <p14:creationId xmlns:p14="http://schemas.microsoft.com/office/powerpoint/2010/main" val="2791428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856984" cy="6480720"/>
          </a:xfrm>
        </p:spPr>
        <p:txBody>
          <a:bodyPr>
            <a:normAutofit fontScale="77500" lnSpcReduction="20000"/>
          </a:bodyPr>
          <a:lstStyle/>
          <a:p>
            <a:pPr marL="0" indent="0" algn="just">
              <a:buNone/>
            </a:pPr>
            <a:r>
              <a:rPr lang="ar-IQ" sz="3600" b="1" dirty="0" smtClean="0">
                <a:solidFill>
                  <a:srgbClr val="7030A0"/>
                </a:solidFill>
                <a:effectLst/>
                <a:latin typeface="Times New Roman"/>
                <a:ea typeface="Times New Roman"/>
                <a:cs typeface="Simplified Arabic"/>
              </a:rPr>
              <a:t>* أنواع مهارة الدحرجة أو الجري بالكرة :</a:t>
            </a:r>
            <a:endParaRPr lang="en-US" dirty="0" smtClean="0">
              <a:effectLst/>
              <a:latin typeface="Times New Roman"/>
              <a:ea typeface="Times New Roman"/>
              <a:cs typeface="Simplified Arabic"/>
            </a:endParaRPr>
          </a:p>
          <a:p>
            <a:pPr marL="0" indent="0" algn="just">
              <a:buNone/>
            </a:pPr>
            <a:r>
              <a:rPr lang="ar-IQ" b="1" dirty="0" smtClean="0">
                <a:effectLst/>
                <a:latin typeface="Times New Roman"/>
                <a:ea typeface="Times New Roman"/>
                <a:cs typeface="Simplified Arabic"/>
              </a:rPr>
              <a:t>أ- الدحرجة بوجه القدم الداخلي :</a:t>
            </a:r>
            <a:r>
              <a:rPr lang="ar-IQ" dirty="0" smtClean="0">
                <a:effectLst/>
                <a:latin typeface="Times New Roman"/>
                <a:ea typeface="Times New Roman"/>
                <a:cs typeface="Simplified Arabic"/>
              </a:rPr>
              <a:t> الكرة بين قدمي اللاعب وتستخدم للجري البطيء بالكرة . </a:t>
            </a:r>
            <a:endParaRPr lang="en-US" dirty="0" smtClean="0">
              <a:effectLst/>
              <a:latin typeface="Times New Roman"/>
              <a:ea typeface="Times New Roman"/>
              <a:cs typeface="Simplified Arabic"/>
            </a:endParaRPr>
          </a:p>
          <a:p>
            <a:pPr marL="0" indent="0" algn="just">
              <a:buNone/>
            </a:pPr>
            <a:r>
              <a:rPr lang="ar-IQ" b="1" dirty="0" smtClean="0">
                <a:effectLst/>
                <a:latin typeface="Times New Roman"/>
                <a:ea typeface="Times New Roman"/>
                <a:cs typeface="Simplified Arabic"/>
              </a:rPr>
              <a:t>ب- الدحرجة بوجه القدم الخارجي :</a:t>
            </a:r>
            <a:r>
              <a:rPr lang="ar-IQ" dirty="0" smtClean="0">
                <a:effectLst/>
                <a:latin typeface="Times New Roman"/>
                <a:ea typeface="Times New Roman"/>
                <a:cs typeface="Simplified Arabic"/>
              </a:rPr>
              <a:t> وهو الأكثر شيوعاً واستخداماً لسهولة الأداء اثناء الجري السريع بالكرة وإمكانية استخدام اللاعب لجسمه كحاجز بين الكرة واللاعب المنافس . </a:t>
            </a:r>
            <a:endParaRPr lang="en-US" dirty="0" smtClean="0">
              <a:effectLst/>
              <a:latin typeface="Times New Roman"/>
              <a:ea typeface="Times New Roman"/>
              <a:cs typeface="Simplified Arabic"/>
            </a:endParaRPr>
          </a:p>
          <a:p>
            <a:pPr marL="0" indent="0" algn="just">
              <a:buNone/>
            </a:pPr>
            <a:r>
              <a:rPr lang="ar-IQ" b="1" dirty="0" smtClean="0">
                <a:effectLst/>
                <a:latin typeface="Times New Roman"/>
                <a:ea typeface="Times New Roman"/>
                <a:cs typeface="Simplified Arabic"/>
              </a:rPr>
              <a:t>ج- الدحرجة بوجه القدم الامامي : </a:t>
            </a:r>
            <a:r>
              <a:rPr lang="ar-IQ" dirty="0" smtClean="0">
                <a:effectLst/>
                <a:latin typeface="Times New Roman"/>
                <a:ea typeface="Times New Roman"/>
                <a:cs typeface="Simplified Arabic"/>
              </a:rPr>
              <a:t>ويلجأ اللاعب لهذا النوع في الانتقال السريع بالكرة بخط مستقيم باتجاه حركة الكرة </a:t>
            </a:r>
          </a:p>
          <a:p>
            <a:pPr marL="0" indent="0" algn="just">
              <a:buNone/>
            </a:pPr>
            <a:endParaRPr lang="en-US" dirty="0" smtClean="0">
              <a:effectLst/>
              <a:latin typeface="Times New Roman"/>
              <a:ea typeface="Times New Roman"/>
              <a:cs typeface="Simplified Arabic"/>
            </a:endParaRPr>
          </a:p>
          <a:p>
            <a:pPr marL="0" indent="0" algn="just">
              <a:buNone/>
            </a:pPr>
            <a:r>
              <a:rPr lang="ar-IQ" b="1" dirty="0" smtClean="0">
                <a:solidFill>
                  <a:srgbClr val="00B0F0"/>
                </a:solidFill>
                <a:effectLst/>
                <a:latin typeface="Times New Roman"/>
                <a:ea typeface="Times New Roman"/>
                <a:cs typeface="Simplified Arabic"/>
              </a:rPr>
              <a:t>* طريقة الاداء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1- يمد اللاعب مشط القدم المدحرجة نحو الأمام ليواجه القدم الكرة عند لمسها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2- تكون قدم الارتكاز للخلف قليلاً ومثنية من مفصل الركبة لينتقل ثقل الجسم عليها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3- يكون الجذع مائلاً الى الأمام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4- تتحرك الذراعان حركة طبيعية بجانب الجسم حسب سرعة اللاعب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5- تكون قدم اللاعب في وضع غير متصلب اثناء دحرجة الكرة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6- يكون نظر اللاعب موزعاً بين الكرة واللاعبين وأجزاء الملعب . </a:t>
            </a:r>
            <a:endParaRPr lang="en-US" dirty="0" smtClean="0">
              <a:effectLst/>
              <a:latin typeface="Times New Roman"/>
              <a:ea typeface="Times New Roman"/>
              <a:cs typeface="Simplified Arabic"/>
            </a:endParaRPr>
          </a:p>
          <a:p>
            <a:pPr marL="0" indent="0" algn="just">
              <a:buNone/>
            </a:pPr>
            <a:endParaRPr lang="ar-IQ" dirty="0"/>
          </a:p>
        </p:txBody>
      </p:sp>
    </p:spTree>
    <p:extLst>
      <p:ext uri="{BB962C8B-B14F-4D97-AF65-F5344CB8AC3E}">
        <p14:creationId xmlns:p14="http://schemas.microsoft.com/office/powerpoint/2010/main" val="3253271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856984" cy="6624736"/>
          </a:xfrm>
        </p:spPr>
        <p:txBody>
          <a:bodyPr/>
          <a:lstStyle/>
          <a:p>
            <a:pPr marL="0" indent="0" algn="just">
              <a:buNone/>
            </a:pPr>
            <a:endParaRPr lang="ar-IQ" sz="3600" b="1" dirty="0" smtClean="0">
              <a:solidFill>
                <a:srgbClr val="7030A0"/>
              </a:solidFill>
              <a:effectLst/>
              <a:latin typeface="Times New Roman"/>
              <a:ea typeface="Times New Roman"/>
              <a:cs typeface="Simplified Arabic"/>
            </a:endParaRPr>
          </a:p>
          <a:p>
            <a:pPr marL="0" indent="0" algn="just">
              <a:buNone/>
            </a:pPr>
            <a:r>
              <a:rPr lang="ar-IQ" sz="3600" b="1" smtClean="0">
                <a:solidFill>
                  <a:srgbClr val="7030A0"/>
                </a:solidFill>
                <a:effectLst/>
                <a:latin typeface="Times New Roman"/>
                <a:ea typeface="Times New Roman"/>
                <a:cs typeface="Simplified Arabic"/>
              </a:rPr>
              <a:t>* الاخطاء </a:t>
            </a:r>
            <a:r>
              <a:rPr lang="ar-IQ" sz="3600" b="1" dirty="0" smtClean="0">
                <a:solidFill>
                  <a:srgbClr val="7030A0"/>
                </a:solidFill>
                <a:effectLst/>
                <a:latin typeface="Times New Roman"/>
                <a:ea typeface="Times New Roman"/>
                <a:cs typeface="Simplified Arabic"/>
              </a:rPr>
              <a:t>الشائعة لمهارة الدحرجة :</a:t>
            </a:r>
          </a:p>
          <a:p>
            <a:pPr marL="0" indent="0" algn="just">
              <a:buNone/>
            </a:pP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1- شد القدم ودفع الكرة لمسافة بعيدة يفقد السيطرة عليها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2- تصلب الجذع أو ميله للخلف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3- تركيز النظر على الكرة فقط . </a:t>
            </a:r>
            <a:endParaRPr lang="en-US" dirty="0" smtClean="0">
              <a:effectLst/>
              <a:latin typeface="Times New Roman"/>
              <a:ea typeface="Times New Roman"/>
              <a:cs typeface="Simplified Arabic"/>
            </a:endParaRPr>
          </a:p>
          <a:p>
            <a:pPr marL="0" indent="0" algn="just">
              <a:buNone/>
            </a:pPr>
            <a:r>
              <a:rPr lang="ar-IQ" dirty="0" smtClean="0">
                <a:effectLst/>
                <a:latin typeface="Times New Roman"/>
                <a:ea typeface="Times New Roman"/>
                <a:cs typeface="Simplified Arabic"/>
              </a:rPr>
              <a:t>4- ملامسة الأرض بكاملها من قبل القدم التي يقوم اللاعب باستخدامها بالدحرجة على الكرة . </a:t>
            </a:r>
            <a:endParaRPr lang="en-US" dirty="0" smtClean="0">
              <a:effectLst/>
              <a:latin typeface="Times New Roman"/>
              <a:ea typeface="Times New Roman"/>
              <a:cs typeface="Simplified Arabic"/>
            </a:endParaRPr>
          </a:p>
          <a:p>
            <a:pPr marL="0" indent="0" algn="just">
              <a:buNone/>
            </a:pPr>
            <a:r>
              <a:rPr lang="ar-IQ" sz="3600" b="1" dirty="0" smtClean="0">
                <a:solidFill>
                  <a:srgbClr val="C00000"/>
                </a:solidFill>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buNone/>
            </a:pPr>
            <a:endParaRPr lang="ar-IQ" dirty="0"/>
          </a:p>
        </p:txBody>
      </p:sp>
    </p:spTree>
    <p:extLst>
      <p:ext uri="{BB962C8B-B14F-4D97-AF65-F5344CB8AC3E}">
        <p14:creationId xmlns:p14="http://schemas.microsoft.com/office/powerpoint/2010/main" val="346559061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364</Words>
  <Application>Microsoft Office PowerPoint</Application>
  <PresentationFormat>عرض على الشاشة (3:4)‏</PresentationFormat>
  <Paragraphs>38</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نسق Office</vt:lpstr>
      <vt:lpstr>خامساً : مهارة الدحرجة والجري بالكرة ( Rolling skill and running ball )</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خامساً : مهارة الدحرجة والجري بالكرة ( Rolling skill and running ball )</dc:title>
  <dc:creator>DR.Wael 2010</dc:creator>
  <cp:lastModifiedBy>DR.Wael 2010</cp:lastModifiedBy>
  <cp:revision>2</cp:revision>
  <dcterms:created xsi:type="dcterms:W3CDTF">2019-09-12T19:44:30Z</dcterms:created>
  <dcterms:modified xsi:type="dcterms:W3CDTF">2019-09-12T20:03:25Z</dcterms:modified>
</cp:coreProperties>
</file>